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95" r:id="rId6"/>
    <p:sldId id="284" r:id="rId7"/>
    <p:sldId id="285" r:id="rId8"/>
    <p:sldId id="287" r:id="rId9"/>
    <p:sldId id="288" r:id="rId10"/>
    <p:sldId id="289" r:id="rId11"/>
    <p:sldId id="290" r:id="rId12"/>
    <p:sldId id="296" r:id="rId13"/>
    <p:sldId id="297" r:id="rId14"/>
    <p:sldId id="298" r:id="rId15"/>
    <p:sldId id="269" r:id="rId16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1087" autoAdjust="0"/>
  </p:normalViewPr>
  <p:slideViewPr>
    <p:cSldViewPr>
      <p:cViewPr>
        <p:scale>
          <a:sx n="110" d="100"/>
          <a:sy n="110" d="100"/>
        </p:scale>
        <p:origin x="-20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696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696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01107D0-5E70-444F-87A6-EE3A757DD4AC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17218"/>
            <a:ext cx="5447666" cy="4467940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51217" cy="49696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31259"/>
            <a:ext cx="2951217" cy="49696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7798931-D012-4CEC-A750-CE3A70CA2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8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8D00-33EB-4B34-AA9E-D707A9351780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4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4855-EAF0-4951-B362-1F39B2D9F182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DFB2-3827-4E69-BE2D-5D6432D7385D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86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2AB1-E303-4631-9E69-6FAFA3210DB1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96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2A65-577C-4E42-A67C-2873A0E888FB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8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5D1-1DE8-4CFB-9C03-B4F9A64F583D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0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8C48-27A2-481D-9A80-EF4F96311B9C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9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ADF9-1306-4097-A736-8D7DBB40338A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3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26B8-F166-4B73-B6FA-E018B9ECB02F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1DB-3887-435E-91AF-0BE45EF3A81D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77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3CF5-3FAC-4883-BD33-121A40052F76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1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FA77-DA2A-4D30-B579-D4B401E6830A}" type="datetime1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D337-77EC-4555-B6EF-66722E406C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0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5" name="Рисунок 4" descr="prezentacia-voronez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условиях исполнения контрактов </a:t>
            </a:r>
            <a:b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строительству и ремонту </a:t>
            </a:r>
            <a:b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2024 году</a:t>
            </a:r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8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" y="-32495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7" y="1412776"/>
            <a:ext cx="84629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случаи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расторжения контракта в одностороннем порядке: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(подрядчик, исполнитель)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(или) поставляемый товар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перестали соответствовать установленным извещением об осуществлении закупки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участникам закупки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требования, предусмотренного частью 1.1 (при наличии такого требования) статьи 31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поставляемому товару;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поставщика (подрядчика, исполнителя)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(подрядчик, исполнитель)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 недостоверную информацию о своем соответствии и (или) соответствии поставляемого товара требованиям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указанным в подпункте "а" настоящего пункта, что позволило ему стать победителем определения поставщика (подрядчика, исполнителя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9145"/>
            <a:ext cx="465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0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" y="-32495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7" y="1412776"/>
            <a:ext cx="84629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случаев,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которых Заказчик вправе расторгнуть контракт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Подрядчика к исполнению Контракта или выполнение работы настолько медленно, что окончание ее к сроку становится явно невозможным (пункт 2 статьи 715 ГК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Подрядчиком в назначенный срок требования Заказчика о разумном сроке для устранения недостатков, если во время выполнения работы станет очевидным, что она не будет выполнена надлежащим образом (пункт 3 статьи 715 ГК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отступление Подрядчика от условий Контракта или иные недостатки результата работы, которые не были устранены в установленный Заказчиком разумный срок, либо являются существенными и неустранимыми (пункт 3 статьи 723 ГК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9145"/>
            <a:ext cx="465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" y="-32495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7" y="1412776"/>
            <a:ext cx="84629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одностороннего отказа от исполнения контракта предусмотрен статьей 95 Закона № 44-ФЗ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формируется с использованием ЕИС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автоматически с использованием ЕИС направляется подрядчику, подрядчик считается надлежаще уведомленным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вступает в силу и контракт считается расторгнутым через 10 дней с даты надлежащего уведомления подрядчика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заказчика отменить не вступившее в силу решение, если устранено нарушение условий контракта, послужившее основанием для принятия решения (с использованием ЕИС формируется извещение об отмене решения)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9145"/>
            <a:ext cx="465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3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" y="-32495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9145"/>
            <a:ext cx="465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268760"/>
            <a:ext cx="72589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«Односторонний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исполнения контракта и ведение претензионной переписки (ЛК Заказчика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версия 12.2»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в личном кабинете заказчика в ЕИС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База знаний.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возможности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направления поставщику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об одностороннем отказе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исполнения контракта в информации о контракте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контрактов должен быть установлен признак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«Контрактом предусмотрена возможность одностороннего отказа от исполнения контракта в соответствии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ст.95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44-ФЗ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03784" y="3861048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84" y="2204864"/>
            <a:ext cx="57606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1" y="-32495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35940" y="1402194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9145"/>
            <a:ext cx="4650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67" y="1124744"/>
            <a:ext cx="82340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об одностороннем отказе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решения об одностороннем отказе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«Реестр документов об исполнении контракта» перейти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вкладку «Переписка и уведомления»;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кнопку «Сформировать односторонний отказ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2" y="3140968"/>
            <a:ext cx="83778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3284984"/>
            <a:ext cx="9144001" cy="504056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5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6" name="Рисунок 4" descr="prezentacia-voronez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0" y="0"/>
            <a:ext cx="9167813" cy="1196752"/>
            <a:chOff x="-1196" y="897"/>
            <a:chExt cx="9144000" cy="9826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05.04.2013 № 44-ФЗ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контрактной системе в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сфере 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закупок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товаров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услуг для обеспечения государственных </a:t>
              </a:r>
              <a:endPara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муниципальных нужд»</a:t>
              </a:r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Скругленный прямоугольник 4"/>
          <p:cNvSpPr/>
          <p:nvPr/>
        </p:nvSpPr>
        <p:spPr>
          <a:xfrm>
            <a:off x="1331640" y="4339771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2" name="Скругленный прямоугольник 4"/>
          <p:cNvSpPr/>
          <p:nvPr/>
        </p:nvSpPr>
        <p:spPr>
          <a:xfrm>
            <a:off x="1379196" y="4195517"/>
            <a:ext cx="6209076" cy="29301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5887" tIns="0" rIns="235887" bIns="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83" y="5134864"/>
            <a:ext cx="8983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6067" y="1916832"/>
            <a:ext cx="82817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Отдельный этап </a:t>
            </a:r>
            <a:r>
              <a:rPr lang="ru-RU" b="1" dirty="0">
                <a:latin typeface="Times New Roman"/>
                <a:ea typeface="Times New Roman"/>
              </a:rPr>
              <a:t>исполнения контракта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-  </a:t>
            </a:r>
            <a:r>
              <a:rPr lang="ru-RU" dirty="0">
                <a:latin typeface="Times New Roman"/>
                <a:ea typeface="Times New Roman"/>
              </a:rPr>
              <a:t>часть обязательства поставщика (подрядчика, исполнителя), в отношении которого контрактом установлена обязанность заказчика </a:t>
            </a:r>
            <a:r>
              <a:rPr lang="ru-RU" b="1" dirty="0">
                <a:latin typeface="Times New Roman"/>
                <a:ea typeface="Times New Roman"/>
              </a:rPr>
              <a:t>обеспечить приемку </a:t>
            </a:r>
            <a:r>
              <a:rPr lang="ru-RU" dirty="0">
                <a:latin typeface="Times New Roman"/>
                <a:ea typeface="Times New Roman"/>
              </a:rPr>
              <a:t>(с оформлением в соответствии с Законом № 44-ФЗ документа о приемке) </a:t>
            </a:r>
            <a:r>
              <a:rPr lang="ru-RU" b="1" dirty="0">
                <a:latin typeface="Times New Roman"/>
                <a:ea typeface="Times New Roman"/>
              </a:rPr>
              <a:t>и оплату </a:t>
            </a:r>
            <a:r>
              <a:rPr lang="ru-RU" dirty="0">
                <a:latin typeface="Times New Roman"/>
                <a:ea typeface="Times New Roman"/>
              </a:rPr>
              <a:t>поставленного товара, выполненной работы, оказанной услуги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Calibri"/>
              </a:rPr>
              <a:t>                     (</a:t>
            </a:r>
            <a:r>
              <a:rPr lang="ru-RU" i="1" dirty="0" smtClean="0">
                <a:latin typeface="Times New Roman"/>
                <a:ea typeface="Times New Roman"/>
              </a:rPr>
              <a:t>пункт </a:t>
            </a:r>
            <a:r>
              <a:rPr lang="ru-RU" i="1" dirty="0">
                <a:latin typeface="Times New Roman"/>
                <a:ea typeface="Times New Roman"/>
              </a:rPr>
              <a:t>8.4 части 1 статьи 3 </a:t>
            </a:r>
            <a:r>
              <a:rPr lang="ru-RU" i="1" dirty="0" smtClean="0">
                <a:latin typeface="Times New Roman"/>
                <a:ea typeface="Times New Roman"/>
              </a:rPr>
              <a:t>Закона № 44-ФЗ</a:t>
            </a:r>
            <a:r>
              <a:rPr lang="ru-RU" i="1" dirty="0" smtClean="0">
                <a:effectLst/>
                <a:latin typeface="Times New Roman"/>
                <a:ea typeface="Calibri"/>
              </a:rPr>
              <a:t>)</a:t>
            </a:r>
            <a:endParaRPr lang="ru-RU" i="1" dirty="0">
              <a:effectLst/>
              <a:latin typeface="Times New Roman"/>
              <a:ea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77349"/>
            <a:ext cx="2232249" cy="160769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15376" y="190501"/>
            <a:ext cx="3004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5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12576" y="0"/>
            <a:ext cx="9167813" cy="982663"/>
            <a:chOff x="-1196" y="897"/>
            <a:chExt cx="9144000" cy="9826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Гражданский кодекс РФ</a:t>
              </a:r>
              <a:endParaRPr lang="ru-RU" dirty="0"/>
            </a:p>
          </p:txBody>
        </p:sp>
        <p:pic>
          <p:nvPicPr>
            <p:cNvPr id="12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112" y="81495"/>
              <a:ext cx="634940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67544" y="1268760"/>
            <a:ext cx="8136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статье 708 ГК РФ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договоре подряда указываются начальный и конечный сроки выполнения работы.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согласованию между сторонами в договоре могут быть предусмотрены также сроки завершения 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отдельных этапов работы (промежуточные сроки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u="sng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652" y="4797152"/>
            <a:ext cx="619268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отдельные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промежуточные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23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4058" y="1124744"/>
            <a:ext cx="91085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выводы Минфина России по вопросу отдельного этапа исполнения контракта:</a:t>
            </a:r>
          </a:p>
          <a:p>
            <a:pPr algn="ctr"/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письмом Минфина России от 06.11.2020 № 24-03-08/96752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сроки исполнения контракта (дата начала и дата окончания исполнения отдельного этапа контракта)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при выделении в контракте более одного этапа его исполнения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приемки части выполненной работы и оплаты такой части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положений пункта 8.4 части 1 статьи 3 Закона № 44-ФЗ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отдельным этапом исполнения контракта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Минфина России от 17.04.2023 № 24-06-06/34437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документов о приемке в рамках одного этапа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 не противоречит положениям пункта 8.4 части 1 статьи 3 Закона № 44-ФЗ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осуществления оплаты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исполнения обязательств, предусмотренных контрактом,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отдельному этапу исполнения контракта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которого были оформлены такие документы о приемке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12.05.2022 № 24-06-06/43240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Письма Минфина России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1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410" y="81495"/>
              <a:ext cx="645643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23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4058" y="1124744"/>
            <a:ext cx="9108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этап исполнения контракта подразумевает, что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части обязательства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(подрядчика, исполнителя) контрактом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обязанность заказчика обеспечить приемку определенной части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поставленного товара, выполненной работы, оказанной услуги с оформлением соответствующего документа о приемке,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оплатить указанную часть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выполненного обязательства по контракту (Письмо Минфина России от 09.08.2023 № 24-06-06/74720).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понимании пункта 8.4 части 1 статьи 3 Закона № 44-ФЗ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приемки части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части выполненной работы, части оказанной услуги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по себе не является отдельным этапом исполнения контракта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соответственно,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влечет обязанности по ее отдельной оплате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Минфина России от 14.02.2022 № 24-03-06/9966).</a:t>
            </a:r>
          </a:p>
          <a:p>
            <a:pPr algn="just"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Письма Минфина России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1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410" y="81495"/>
              <a:ext cx="645643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4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Группа 35"/>
          <p:cNvGrpSpPr>
            <a:grpSpLocks/>
          </p:cNvGrpSpPr>
          <p:nvPr/>
        </p:nvGrpSpPr>
        <p:grpSpPr bwMode="auto">
          <a:xfrm>
            <a:off x="0" y="0"/>
            <a:ext cx="9167813" cy="982663"/>
            <a:chOff x="-1196" y="897"/>
            <a:chExt cx="9144000" cy="98266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23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2" name="Прямоугольник 1"/>
          <p:cNvSpPr/>
          <p:nvPr/>
        </p:nvSpPr>
        <p:spPr>
          <a:xfrm>
            <a:off x="251520" y="982663"/>
            <a:ext cx="849399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выполнением работ и в целях частичной оплаты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необходимо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детализировать этапы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контракта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на основании локального сметного расчета, а также, исходя из сложности объекта и условий исполнения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контракта, в том числе условий финансирования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 контракт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ЕИС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реестровым номером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2231006869022000061, закупка с реестровым номером 0151300009923000100, закупка с реестровым номером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0818500000823005392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недобросовестных действий подрядчиков рекомендуется разбивать работы на отдельные этапы с включением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этап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по специфике работ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проектах контрактов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рекомендуется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предусматривать </a:t>
            </a:r>
            <a:r>
              <a:rPr lang="ru-RU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поэтапное выполнение и оплату работ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с, как максимум, декадной детализацией сроков выполнения работ</a:t>
            </a:r>
          </a:p>
          <a:p>
            <a:pPr algn="just">
              <a:lnSpc>
                <a:spcPct val="150000"/>
              </a:lnSpc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/>
            </a:p>
            <a:p>
              <a:pPr algn="ctr">
                <a:defRPr/>
              </a:pP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Отдельный этап исполнения контракта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10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410" y="81495"/>
              <a:ext cx="645643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1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ru-RU" sz="3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АВАНС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987" y="81495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76"/>
            <a:ext cx="791987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 контрактов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предусматривать выплату аван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отдельных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случаев,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согласованных с главой городского округа город Воронеж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каждого этапа исполнения контракта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процента от размера цены соответствующего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13 статьи 34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15.07.2022 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24-06-07/68449)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размера аванса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процентном выражении для каждого этапа исполнения контракта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только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контрактов на строительство «под ключ»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61.1 статьи 112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установления ОИК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аванса предусмотрены частями 6, 6.1 статьи 96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endParaRPr lang="ru-RU" sz="1200" u="sng" dirty="0"/>
          </a:p>
          <a:p>
            <a:pPr marL="171450" indent="-171450" algn="just">
              <a:buFontTx/>
              <a:buChar char="-"/>
            </a:pPr>
            <a:endParaRPr lang="ru-RU" sz="1200" u="sng" dirty="0"/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28567" y="1844824"/>
            <a:ext cx="543033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33029" y="6093296"/>
            <a:ext cx="543033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33029" y="4869160"/>
            <a:ext cx="543033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566" y="3266051"/>
            <a:ext cx="543033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ru-RU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Расторжение контракта</a:t>
              </a:r>
              <a:endPara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7" y="1412776"/>
            <a:ext cx="8462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u="sng" dirty="0"/>
          </a:p>
          <a:p>
            <a:pPr marL="171450" indent="-171450" algn="just">
              <a:buFontTx/>
              <a:buChar char="-"/>
            </a:pPr>
            <a:endParaRPr lang="ru-RU" sz="1200" u="sng" dirty="0"/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68760"/>
            <a:ext cx="7992888" cy="1152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контракта допускается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8 ст. 95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356992"/>
            <a:ext cx="180020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соглашению сторон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3356992"/>
            <a:ext cx="2160240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одностороннем порядке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3356992"/>
            <a:ext cx="2016224" cy="1584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судебном порядке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547664" y="2572586"/>
            <a:ext cx="0" cy="7011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99992" y="2599150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24328" y="2625713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1" y="0"/>
            <a:ext cx="9143999" cy="982663"/>
            <a:chOff x="-1196" y="897"/>
            <a:chExt cx="8972838" cy="98266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196" y="897"/>
              <a:ext cx="8972838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234" y="99521"/>
              <a:ext cx="500066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35"/>
          <p:cNvGrpSpPr>
            <a:grpSpLocks/>
          </p:cNvGrpSpPr>
          <p:nvPr/>
        </p:nvGrpSpPr>
        <p:grpSpPr bwMode="auto">
          <a:xfrm>
            <a:off x="-1846" y="-14670"/>
            <a:ext cx="9167813" cy="982663"/>
            <a:chOff x="-1196" y="897"/>
            <a:chExt cx="9144000" cy="982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 smtClean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ru-RU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Расторжение контракта</a:t>
              </a:r>
              <a:endPara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618" y="81495"/>
              <a:ext cx="627051" cy="78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28567" y="1412776"/>
            <a:ext cx="8495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67" y="1412776"/>
            <a:ext cx="8462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u="sng" dirty="0"/>
          </a:p>
          <a:p>
            <a:pPr marL="171450" indent="-171450" algn="just">
              <a:buFontTx/>
              <a:buChar char="-"/>
            </a:pPr>
            <a:endParaRPr lang="ru-RU" sz="1200" u="sng" dirty="0"/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59131"/>
            <a:ext cx="7992888" cy="1152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расторжения контракта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одностороннем порядке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247222"/>
            <a:ext cx="3456384" cy="2558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15 ст. 95 Федерального закона от 05.04.2013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3247222"/>
            <a:ext cx="3528392" cy="2558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при которых Заказчик вправе расторгнуть контракт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Гражданском кодексе РФ, и могут быть применены в случае, если это предусмотрено самим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3D337-77EC-4555-B6EF-66722E406CE3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23728" y="2572586"/>
            <a:ext cx="0" cy="5856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76256" y="2572586"/>
            <a:ext cx="0" cy="5856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1086</Words>
  <Application>Microsoft Office PowerPoint</Application>
  <PresentationFormat>Экран (4:3)</PresentationFormat>
  <Paragraphs>144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 условиях исполнения контрактов  по строительству и ремонту  в 2024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Контрактная система как перманентный элемент развития закупочной деятельности</dc:title>
  <dc:creator>Воронцова М.В.</dc:creator>
  <cp:lastModifiedBy>Меркулова Е.М.</cp:lastModifiedBy>
  <cp:revision>586</cp:revision>
  <cp:lastPrinted>2023-12-21T07:24:51Z</cp:lastPrinted>
  <dcterms:created xsi:type="dcterms:W3CDTF">2017-12-06T06:29:44Z</dcterms:created>
  <dcterms:modified xsi:type="dcterms:W3CDTF">2024-01-22T14:23:16Z</dcterms:modified>
</cp:coreProperties>
</file>